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74" r:id="rId4"/>
    <p:sldId id="275" r:id="rId5"/>
    <p:sldId id="276" r:id="rId6"/>
    <p:sldId id="277" r:id="rId7"/>
    <p:sldId id="258" r:id="rId8"/>
    <p:sldId id="259" r:id="rId9"/>
    <p:sldId id="260" r:id="rId10"/>
    <p:sldId id="261" r:id="rId11"/>
    <p:sldId id="262" r:id="rId12"/>
    <p:sldId id="263" r:id="rId13"/>
    <p:sldId id="264" r:id="rId14"/>
    <p:sldId id="265" r:id="rId15"/>
    <p:sldId id="266" r:id="rId16"/>
    <p:sldId id="267" r:id="rId17"/>
    <p:sldId id="268" r:id="rId18"/>
    <p:sldId id="278" r:id="rId19"/>
    <p:sldId id="281" r:id="rId20"/>
    <p:sldId id="282" r:id="rId21"/>
    <p:sldId id="273" r:id="rId22"/>
    <p:sldId id="270" r:id="rId23"/>
    <p:sldId id="271" r:id="rId24"/>
    <p:sldId id="272" r:id="rId25"/>
    <p:sldId id="279" r:id="rId26"/>
    <p:sldId id="280"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p:restoredTop sz="94719"/>
  </p:normalViewPr>
  <p:slideViewPr>
    <p:cSldViewPr snapToGrid="0">
      <p:cViewPr varScale="1">
        <p:scale>
          <a:sx n="85" d="100"/>
          <a:sy n="85" d="100"/>
        </p:scale>
        <p:origin x="96" y="34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9a33ea84e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9a33ea84e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a33ea84e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a33ea84e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9a33ea84e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9a33ea84e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a33ea84e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a33ea84e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a33ea84e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a33ea84e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9a33ea84e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9a33ea84e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9a33ea84e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9a33ea84e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9a33ea84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9a33ea84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9a33ea84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9a33ea84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558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9a33ea84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9a33ea84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56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9a33ea84e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9a33ea84e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9a33ea84e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9a33ea84e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619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9a33ea84e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9a33ea84e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081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a33ea84e0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a33ea84e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a33ea84e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9a33ea84e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a33ea84e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a33ea84e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a33ea84e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a33ea84e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82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a33ea84e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a33ea84e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858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a33ea84e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a33ea84e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44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a33ea84e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a33ea84e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816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a33ea84e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a33ea84e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a33ea84e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9a33ea84e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444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9a33ea84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9a33ea84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a33ea84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a33ea84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9a33ea84e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9a33ea84e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lvl="0"/>
            <a:r>
              <a:rPr lang="en-US" dirty="0"/>
              <a:t>Assignment 3 Writeup</a:t>
            </a:r>
            <a:br>
              <a:rPr lang="en-US" dirty="0"/>
            </a:br>
            <a:r>
              <a:rPr lang="en-US" sz="2400" b="1" dirty="0">
                <a:solidFill>
                  <a:srgbClr val="FF0000"/>
                </a:solidFill>
              </a:rPr>
              <a:t>DO NOT TAG</a:t>
            </a:r>
            <a:endParaRPr dirty="0"/>
          </a:p>
        </p:txBody>
      </p:sp>
      <p:sp>
        <p:nvSpPr>
          <p:cNvPr id="7" name="Google Shape;55;p13">
            <a:extLst>
              <a:ext uri="{FF2B5EF4-FFF2-40B4-BE49-F238E27FC236}">
                <a16:creationId xmlns:a16="http://schemas.microsoft.com/office/drawing/2014/main" id="{5157E84E-FF79-B04B-B0F7-6B60794C57CA}"/>
              </a:ext>
            </a:extLst>
          </p:cNvPr>
          <p:cNvSpPr txBox="1">
            <a:spLocks noGrp="1"/>
          </p:cNvSpPr>
          <p:nvPr>
            <p:ph type="subTitle" sz="quarter" idx="1"/>
          </p:nvPr>
        </p:nvSpPr>
        <p:spPr>
          <a:xfrm>
            <a:off x="311699" y="2834125"/>
            <a:ext cx="8520602" cy="792601"/>
          </a:xfrm>
          <a:prstGeom prst="rect">
            <a:avLst/>
          </a:prstGeom>
        </p:spPr>
        <p:txBody>
          <a:bodyPr>
            <a:normAutofit/>
          </a:bodyPr>
          <a:lstStyle/>
          <a:p>
            <a:pPr marL="0" indent="0" defTabSz="850391">
              <a:defRPr sz="1488"/>
            </a:pPr>
            <a:r>
              <a:rPr dirty="0"/>
              <a:t>Name:</a:t>
            </a:r>
            <a:r>
              <a:rPr lang="en-US" dirty="0"/>
              <a:t> </a:t>
            </a:r>
            <a:r>
              <a:rPr lang="en-US" altLang="zh-CN" dirty="0"/>
              <a:t>Ken Chen</a:t>
            </a:r>
            <a:endParaRPr dirty="0"/>
          </a:p>
          <a:p>
            <a:pPr marL="0" indent="0" defTabSz="850391">
              <a:defRPr sz="1488"/>
            </a:pPr>
            <a:r>
              <a:rPr dirty="0"/>
              <a:t>GT Email:</a:t>
            </a:r>
            <a:r>
              <a:rPr lang="en-US" dirty="0"/>
              <a:t> kchen351@gatech.edu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GradCam</a:t>
            </a:r>
            <a:endParaRPr/>
          </a:p>
        </p:txBody>
      </p:sp>
      <p:sp>
        <p:nvSpPr>
          <p:cNvPr id="84" name="Google Shape;8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Include your visualization of GradCam here</a:t>
            </a:r>
            <a:endParaRPr/>
          </a:p>
          <a:p>
            <a:pPr marL="0" lvl="0" indent="0" algn="l" rtl="0">
              <a:spcBef>
                <a:spcPts val="1600"/>
              </a:spcBef>
              <a:spcAft>
                <a:spcPts val="1600"/>
              </a:spcAft>
              <a:buNone/>
            </a:pPr>
            <a:endParaRPr/>
          </a:p>
        </p:txBody>
      </p:sp>
      <p:pic>
        <p:nvPicPr>
          <p:cNvPr id="3" name="Picture 2" descr="A picture containing text, swimming, water sport&#10;&#10;Description automatically generated">
            <a:extLst>
              <a:ext uri="{FF2B5EF4-FFF2-40B4-BE49-F238E27FC236}">
                <a16:creationId xmlns:a16="http://schemas.microsoft.com/office/drawing/2014/main" id="{41553534-08FF-4AD7-9FA2-6AFE08F18841}"/>
              </a:ext>
            </a:extLst>
          </p:cNvPr>
          <p:cNvPicPr>
            <a:picLocks noChangeAspect="1"/>
          </p:cNvPicPr>
          <p:nvPr/>
        </p:nvPicPr>
        <p:blipFill>
          <a:blip r:embed="rId3"/>
          <a:stretch>
            <a:fillRect/>
          </a:stretch>
        </p:blipFill>
        <p:spPr>
          <a:xfrm>
            <a:off x="637822" y="2034333"/>
            <a:ext cx="7868356" cy="16526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GradCam</a:t>
            </a:r>
            <a:endParaRPr/>
          </a:p>
        </p:txBody>
      </p:sp>
      <p:sp>
        <p:nvSpPr>
          <p:cNvPr id="90" name="Google Shape;9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Include your visualization of Guided GradCam here</a:t>
            </a:r>
            <a:endParaRPr/>
          </a:p>
          <a:p>
            <a:pPr marL="0" lvl="0" indent="0" algn="l" rtl="0">
              <a:spcBef>
                <a:spcPts val="1600"/>
              </a:spcBef>
              <a:spcAft>
                <a:spcPts val="1600"/>
              </a:spcAft>
              <a:buNone/>
            </a:pPr>
            <a:endParaRPr/>
          </a:p>
        </p:txBody>
      </p:sp>
      <p:pic>
        <p:nvPicPr>
          <p:cNvPr id="5" name="Picture 4" descr="A picture containing text, screenshot&#10;&#10;Description automatically generated">
            <a:extLst>
              <a:ext uri="{FF2B5EF4-FFF2-40B4-BE49-F238E27FC236}">
                <a16:creationId xmlns:a16="http://schemas.microsoft.com/office/drawing/2014/main" id="{FBCEDF0D-8A49-48B8-9A22-F30008E99CB3}"/>
              </a:ext>
            </a:extLst>
          </p:cNvPr>
          <p:cNvPicPr>
            <a:picLocks noChangeAspect="1"/>
          </p:cNvPicPr>
          <p:nvPr/>
        </p:nvPicPr>
        <p:blipFill>
          <a:blip r:embed="rId3"/>
          <a:stretch>
            <a:fillRect/>
          </a:stretch>
        </p:blipFill>
        <p:spPr>
          <a:xfrm>
            <a:off x="311700" y="1965833"/>
            <a:ext cx="8520600" cy="17896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GradCam</a:t>
            </a:r>
            <a:endParaRPr/>
          </a:p>
        </p:txBody>
      </p:sp>
      <p:sp>
        <p:nvSpPr>
          <p:cNvPr id="96" name="Google Shape;9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Include your visualization of Guided Backprop and Guided Gradcam from Captum here</a:t>
            </a:r>
            <a:endParaRPr/>
          </a:p>
        </p:txBody>
      </p:sp>
      <p:pic>
        <p:nvPicPr>
          <p:cNvPr id="3" name="Picture 2" descr="A collage of a dog&#10;&#10;Description automatically generated with low confidence">
            <a:extLst>
              <a:ext uri="{FF2B5EF4-FFF2-40B4-BE49-F238E27FC236}">
                <a16:creationId xmlns:a16="http://schemas.microsoft.com/office/drawing/2014/main" id="{274E42B1-2DD5-48DD-B752-EEBB2318AC11}"/>
              </a:ext>
            </a:extLst>
          </p:cNvPr>
          <p:cNvPicPr>
            <a:picLocks noChangeAspect="1"/>
          </p:cNvPicPr>
          <p:nvPr/>
        </p:nvPicPr>
        <p:blipFill>
          <a:blip r:embed="rId3"/>
          <a:stretch>
            <a:fillRect/>
          </a:stretch>
        </p:blipFill>
        <p:spPr>
          <a:xfrm>
            <a:off x="2374589" y="1544890"/>
            <a:ext cx="5313145" cy="34518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GradCam</a:t>
            </a:r>
            <a:endParaRPr/>
          </a:p>
        </p:txBody>
      </p:sp>
      <p:sp>
        <p:nvSpPr>
          <p:cNvPr id="102" name="Google Shape;10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3375" algn="l" rtl="0">
              <a:lnSpc>
                <a:spcPct val="100000"/>
              </a:lnSpc>
              <a:spcBef>
                <a:spcPts val="1100"/>
              </a:spcBef>
              <a:spcAft>
                <a:spcPts val="0"/>
              </a:spcAft>
              <a:buClr>
                <a:schemeClr val="dk1"/>
              </a:buClr>
              <a:buSzPts val="1650"/>
              <a:buChar char="●"/>
            </a:pPr>
            <a:r>
              <a:rPr lang="en" sz="1650">
                <a:solidFill>
                  <a:schemeClr val="dk1"/>
                </a:solidFill>
                <a:highlight>
                  <a:srgbClr val="FFFFFF"/>
                </a:highlight>
              </a:rPr>
              <a:t>Visualization of layers and neurons using Captum here:</a:t>
            </a:r>
            <a:endParaRPr sz="1650">
              <a:solidFill>
                <a:schemeClr val="dk1"/>
              </a:solidFill>
              <a:highlight>
                <a:srgbClr val="FFFFFF"/>
              </a:highlight>
            </a:endParaRPr>
          </a:p>
          <a:p>
            <a:pPr marL="0" lvl="0" indent="0" algn="l" rtl="0">
              <a:spcBef>
                <a:spcPts val="0"/>
              </a:spcBef>
              <a:spcAft>
                <a:spcPts val="1600"/>
              </a:spcAft>
              <a:buNone/>
            </a:pPr>
            <a:endParaRPr/>
          </a:p>
        </p:txBody>
      </p:sp>
      <p:pic>
        <p:nvPicPr>
          <p:cNvPr id="4" name="Picture 3" descr="A picture containing text&#10;&#10;Description automatically generated">
            <a:extLst>
              <a:ext uri="{FF2B5EF4-FFF2-40B4-BE49-F238E27FC236}">
                <a16:creationId xmlns:a16="http://schemas.microsoft.com/office/drawing/2014/main" id="{6F95F602-FA66-4122-ABA7-FD72E25FD2FC}"/>
              </a:ext>
            </a:extLst>
          </p:cNvPr>
          <p:cNvPicPr>
            <a:picLocks noChangeAspect="1"/>
          </p:cNvPicPr>
          <p:nvPr/>
        </p:nvPicPr>
        <p:blipFill>
          <a:blip r:embed="rId3"/>
          <a:stretch>
            <a:fillRect/>
          </a:stretch>
        </p:blipFill>
        <p:spPr>
          <a:xfrm>
            <a:off x="1877878" y="1896356"/>
            <a:ext cx="4737411" cy="307780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445025"/>
            <a:ext cx="8520600" cy="10812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do saliency map and Gradcam tell you? </a:t>
            </a:r>
            <a:r>
              <a:rPr lang="en-US" dirty="0"/>
              <a:t>H</a:t>
            </a:r>
            <a:r>
              <a:rPr lang="en" dirty="0"/>
              <a:t>ow are they different? Is one better than the other?</a:t>
            </a:r>
            <a:endParaRPr dirty="0"/>
          </a:p>
        </p:txBody>
      </p:sp>
      <p:sp>
        <p:nvSpPr>
          <p:cNvPr id="108" name="Google Shape;108;p22"/>
          <p:cNvSpPr txBox="1">
            <a:spLocks noGrp="1"/>
          </p:cNvSpPr>
          <p:nvPr>
            <p:ph type="body" idx="1"/>
          </p:nvPr>
        </p:nvSpPr>
        <p:spPr>
          <a:xfrm>
            <a:off x="311700" y="1526241"/>
            <a:ext cx="8520600" cy="3042634"/>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sz="1600" u="sng" dirty="0"/>
              <a:t>Answer:</a:t>
            </a:r>
          </a:p>
          <a:p>
            <a:pPr marL="114300" lvl="0" indent="0" algn="l" rtl="0">
              <a:lnSpc>
                <a:spcPct val="115000"/>
              </a:lnSpc>
              <a:spcBef>
                <a:spcPts val="0"/>
              </a:spcBef>
              <a:spcAft>
                <a:spcPts val="0"/>
              </a:spcAft>
              <a:buSzPts val="1800"/>
              <a:buNone/>
            </a:pPr>
            <a:r>
              <a:rPr lang="en-US" sz="1600" dirty="0"/>
              <a:t>They both tell us which parts of the image contribute to which degree to layers, or to the overall classification outcome.  They tell us the relative importance of different pixels for specific classification tasks.  Viewed another way, they tell us the degree to which different pixels elicit activation of various filters or even neurons.  In many of the example images, the greatest activations seem to occur around animal. </a:t>
            </a:r>
            <a:r>
              <a:rPr lang="en-US" altLang="zh-CN" sz="1600" dirty="0" err="1"/>
              <a:t>Gradcam</a:t>
            </a:r>
            <a:r>
              <a:rPr lang="en-US" altLang="zh-CN" sz="1600" dirty="0"/>
              <a:t> uses the gradient of any target concept, flows into the final convolutional layer and generates a rough positioning map to highlight the use of the image. So I think </a:t>
            </a:r>
            <a:r>
              <a:rPr lang="en-US" altLang="zh-CN" sz="1600" dirty="0" err="1"/>
              <a:t>gradcam</a:t>
            </a:r>
            <a:r>
              <a:rPr lang="en-US" altLang="zh-CN" sz="1600" dirty="0"/>
              <a:t> seams better.</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Fooling Image</a:t>
            </a:r>
            <a:endParaRPr/>
          </a:p>
        </p:txBody>
      </p:sp>
      <p:sp>
        <p:nvSpPr>
          <p:cNvPr id="114" name="Google Shape;11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Include the fooling image here</a:t>
            </a:r>
            <a:endParaRPr/>
          </a:p>
        </p:txBody>
      </p:sp>
      <p:pic>
        <p:nvPicPr>
          <p:cNvPr id="3" name="Picture 2" descr="A picture containing text&#10;&#10;Description automatically generated">
            <a:extLst>
              <a:ext uri="{FF2B5EF4-FFF2-40B4-BE49-F238E27FC236}">
                <a16:creationId xmlns:a16="http://schemas.microsoft.com/office/drawing/2014/main" id="{57D5EC55-AE0A-403E-AFE0-3ECBA8F20535}"/>
              </a:ext>
            </a:extLst>
          </p:cNvPr>
          <p:cNvPicPr>
            <a:picLocks noChangeAspect="1"/>
          </p:cNvPicPr>
          <p:nvPr/>
        </p:nvPicPr>
        <p:blipFill>
          <a:blip r:embed="rId3"/>
          <a:stretch>
            <a:fillRect/>
          </a:stretch>
        </p:blipFill>
        <p:spPr>
          <a:xfrm>
            <a:off x="654807" y="2011984"/>
            <a:ext cx="7834385" cy="197904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Fooling Image</a:t>
            </a:r>
            <a:endParaRPr/>
          </a:p>
        </p:txBody>
      </p:sp>
      <p:sp>
        <p:nvSpPr>
          <p:cNvPr id="120" name="Google Shape;12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What insights do you get from fooling images:</a:t>
            </a:r>
          </a:p>
          <a:p>
            <a:pPr marL="0" lvl="0" indent="0" algn="l" rtl="0">
              <a:lnSpc>
                <a:spcPct val="150000"/>
              </a:lnSpc>
              <a:spcBef>
                <a:spcPts val="0"/>
              </a:spcBef>
              <a:spcAft>
                <a:spcPts val="0"/>
              </a:spcAft>
              <a:buNone/>
            </a:pPr>
            <a:r>
              <a:rPr lang="en" sz="1600" u="sng" dirty="0"/>
              <a:t>Answer:</a:t>
            </a:r>
          </a:p>
          <a:p>
            <a:pPr marL="0" lvl="0" indent="0" algn="l" rtl="0">
              <a:lnSpc>
                <a:spcPct val="150000"/>
              </a:lnSpc>
              <a:spcBef>
                <a:spcPts val="0"/>
              </a:spcBef>
              <a:spcAft>
                <a:spcPts val="0"/>
              </a:spcAft>
              <a:buNone/>
            </a:pPr>
            <a:r>
              <a:rPr lang="en" sz="1600" dirty="0"/>
              <a:t>The fooling image adjusts the p</a:t>
            </a:r>
            <a:r>
              <a:rPr lang="en-US" sz="1600" dirty="0" err="1"/>
              <a:t>ic</a:t>
            </a:r>
            <a:r>
              <a:rPr lang="en" sz="1600" dirty="0"/>
              <a:t>ture to make it able to fool the trained network, with iteratively update the input picture with the gradient of the target classification to the input picture.</a:t>
            </a:r>
          </a:p>
          <a:p>
            <a:pPr marL="0" lvl="0" indent="0" algn="l" rtl="0">
              <a:lnSpc>
                <a:spcPct val="150000"/>
              </a:lnSpc>
              <a:spcBef>
                <a:spcPts val="0"/>
              </a:spcBef>
              <a:spcAft>
                <a:spcPts val="0"/>
              </a:spcAft>
              <a:buNone/>
            </a:pPr>
            <a:r>
              <a:rPr lang="en" sz="1600" dirty="0"/>
              <a:t>The featurs captured by the network are very different from humans. We understand which pixels have a greater impact on the prediction results. By adding some noise that is hard for human to detect, it can significantly interfere with the predictions.</a:t>
            </a:r>
          </a:p>
          <a:p>
            <a:pPr marL="0" lvl="0" indent="0" algn="l" rtl="0">
              <a:lnSpc>
                <a:spcPct val="150000"/>
              </a:lnSpc>
              <a:spcBef>
                <a:spcPts val="0"/>
              </a:spcBef>
              <a:spcAft>
                <a:spcPts val="0"/>
              </a:spcAft>
              <a:buNone/>
            </a:pPr>
            <a:r>
              <a:rPr lang="en" sz="1600" dirty="0"/>
              <a:t>We can use fooling image to train the network to make the model more robust.</a:t>
            </a:r>
            <a:endParaRPr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Visualization</a:t>
            </a:r>
            <a:endParaRPr/>
          </a:p>
        </p:txBody>
      </p:sp>
      <p:sp>
        <p:nvSpPr>
          <p:cNvPr id="126" name="Google Shape;126;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Include class visualization of Gorilla here</a:t>
            </a:r>
            <a:endParaRPr/>
          </a:p>
        </p:txBody>
      </p:sp>
      <p:pic>
        <p:nvPicPr>
          <p:cNvPr id="3" name="Picture 2" descr="Background pattern&#10;&#10;Description automatically generated with low confidence">
            <a:extLst>
              <a:ext uri="{FF2B5EF4-FFF2-40B4-BE49-F238E27FC236}">
                <a16:creationId xmlns:a16="http://schemas.microsoft.com/office/drawing/2014/main" id="{C86E0216-B8E8-4624-813D-1480E49ECBA5}"/>
              </a:ext>
            </a:extLst>
          </p:cNvPr>
          <p:cNvPicPr>
            <a:picLocks noChangeAspect="1"/>
          </p:cNvPicPr>
          <p:nvPr/>
        </p:nvPicPr>
        <p:blipFill>
          <a:blip r:embed="rId3"/>
          <a:stretch>
            <a:fillRect/>
          </a:stretch>
        </p:blipFill>
        <p:spPr>
          <a:xfrm>
            <a:off x="484336" y="2049441"/>
            <a:ext cx="1567692" cy="1744536"/>
          </a:xfrm>
          <a:prstGeom prst="rect">
            <a:avLst/>
          </a:prstGeom>
        </p:spPr>
      </p:pic>
      <p:pic>
        <p:nvPicPr>
          <p:cNvPr id="5" name="Picture 4" descr="A close-up of some grass&#10;&#10;Description automatically generated with low confidence">
            <a:extLst>
              <a:ext uri="{FF2B5EF4-FFF2-40B4-BE49-F238E27FC236}">
                <a16:creationId xmlns:a16="http://schemas.microsoft.com/office/drawing/2014/main" id="{94A0C5AA-07B6-4E0E-BCB4-3A47AB268C2E}"/>
              </a:ext>
            </a:extLst>
          </p:cNvPr>
          <p:cNvPicPr>
            <a:picLocks noChangeAspect="1"/>
          </p:cNvPicPr>
          <p:nvPr/>
        </p:nvPicPr>
        <p:blipFill>
          <a:blip r:embed="rId4"/>
          <a:stretch>
            <a:fillRect/>
          </a:stretch>
        </p:blipFill>
        <p:spPr>
          <a:xfrm>
            <a:off x="2045200" y="2049442"/>
            <a:ext cx="1567692" cy="1744535"/>
          </a:xfrm>
          <a:prstGeom prst="rect">
            <a:avLst/>
          </a:prstGeom>
        </p:spPr>
      </p:pic>
      <p:pic>
        <p:nvPicPr>
          <p:cNvPr id="7" name="Picture 6" descr="Map&#10;&#10;Description automatically generated">
            <a:extLst>
              <a:ext uri="{FF2B5EF4-FFF2-40B4-BE49-F238E27FC236}">
                <a16:creationId xmlns:a16="http://schemas.microsoft.com/office/drawing/2014/main" id="{F6666CA5-34DB-482C-B6EA-D92DBA79FA5C}"/>
              </a:ext>
            </a:extLst>
          </p:cNvPr>
          <p:cNvPicPr>
            <a:picLocks noChangeAspect="1"/>
          </p:cNvPicPr>
          <p:nvPr/>
        </p:nvPicPr>
        <p:blipFill>
          <a:blip r:embed="rId5"/>
          <a:stretch>
            <a:fillRect/>
          </a:stretch>
        </p:blipFill>
        <p:spPr>
          <a:xfrm>
            <a:off x="3576327" y="2049442"/>
            <a:ext cx="1567692" cy="1744535"/>
          </a:xfrm>
          <a:prstGeom prst="rect">
            <a:avLst/>
          </a:prstGeom>
        </p:spPr>
      </p:pic>
      <p:pic>
        <p:nvPicPr>
          <p:cNvPr id="9" name="Picture 8" descr="A picture containing text, mammal, different&#10;&#10;Description automatically generated">
            <a:extLst>
              <a:ext uri="{FF2B5EF4-FFF2-40B4-BE49-F238E27FC236}">
                <a16:creationId xmlns:a16="http://schemas.microsoft.com/office/drawing/2014/main" id="{E394B469-FD5B-44BD-89FD-A4C24BF7BD07}"/>
              </a:ext>
            </a:extLst>
          </p:cNvPr>
          <p:cNvPicPr>
            <a:picLocks noChangeAspect="1"/>
          </p:cNvPicPr>
          <p:nvPr/>
        </p:nvPicPr>
        <p:blipFill>
          <a:blip r:embed="rId6"/>
          <a:stretch>
            <a:fillRect/>
          </a:stretch>
        </p:blipFill>
        <p:spPr>
          <a:xfrm>
            <a:off x="5160389" y="2049441"/>
            <a:ext cx="1567692" cy="1744535"/>
          </a:xfrm>
          <a:prstGeom prst="rect">
            <a:avLst/>
          </a:prstGeom>
        </p:spPr>
      </p:pic>
      <p:pic>
        <p:nvPicPr>
          <p:cNvPr id="11" name="Picture 10" descr="A picture containing text, mammal, different&#10;&#10;Description automatically generated">
            <a:extLst>
              <a:ext uri="{FF2B5EF4-FFF2-40B4-BE49-F238E27FC236}">
                <a16:creationId xmlns:a16="http://schemas.microsoft.com/office/drawing/2014/main" id="{17AF0EB0-6E33-4870-A16B-AEFBE83B183C}"/>
              </a:ext>
            </a:extLst>
          </p:cNvPr>
          <p:cNvPicPr>
            <a:picLocks noChangeAspect="1"/>
          </p:cNvPicPr>
          <p:nvPr/>
        </p:nvPicPr>
        <p:blipFill>
          <a:blip r:embed="rId7"/>
          <a:stretch>
            <a:fillRect/>
          </a:stretch>
        </p:blipFill>
        <p:spPr>
          <a:xfrm>
            <a:off x="6744451" y="2049441"/>
            <a:ext cx="1567691" cy="17445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Question: Class Visualization – Use saliency?</a:t>
            </a:r>
          </a:p>
        </p:txBody>
      </p:sp>
      <p:sp>
        <p:nvSpPr>
          <p:cNvPr id="126" name="Google Shape;126;p25"/>
          <p:cNvSpPr txBox="1">
            <a:spLocks noGrp="1"/>
          </p:cNvSpPr>
          <p:nvPr>
            <p:ph type="body" idx="1"/>
          </p:nvPr>
        </p:nvSpPr>
        <p:spPr>
          <a:xfrm>
            <a:off x="311700" y="1017725"/>
            <a:ext cx="8520600" cy="368075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sz="1600" dirty="0">
                <a:latin typeface="+mj-lt"/>
              </a:rPr>
              <a:t>I</a:t>
            </a:r>
            <a:r>
              <a:rPr lang="en-US" sz="1600" b="0" i="0" dirty="0">
                <a:effectLst/>
                <a:latin typeface="+mj-lt"/>
              </a:rPr>
              <a:t>n order to find an image that maximizes the correct score, Jane performs gradient ascent on the input image, but instead of the gradient she uses the saliency map in each step to update the image. List and briefly explain two reasons why this is an incorrect approach. (Hint: refer to Section 1.1 of the assignment pdf)</a:t>
            </a:r>
          </a:p>
          <a:p>
            <a:pPr marL="114300" lvl="0" indent="0" algn="l" rtl="0">
              <a:lnSpc>
                <a:spcPct val="150000"/>
              </a:lnSpc>
              <a:spcBef>
                <a:spcPts val="0"/>
              </a:spcBef>
              <a:spcAft>
                <a:spcPts val="0"/>
              </a:spcAft>
              <a:buSzPts val="1800"/>
              <a:buNone/>
            </a:pPr>
            <a:r>
              <a:rPr lang="en-US" sz="1600" u="sng" dirty="0">
                <a:latin typeface="+mj-lt"/>
              </a:rPr>
              <a:t>Answer:</a:t>
            </a:r>
          </a:p>
          <a:p>
            <a:pPr lvl="0" algn="l" rtl="0">
              <a:lnSpc>
                <a:spcPct val="150000"/>
              </a:lnSpc>
              <a:spcBef>
                <a:spcPts val="0"/>
              </a:spcBef>
              <a:spcAft>
                <a:spcPts val="0"/>
              </a:spcAft>
              <a:buSzPts val="1800"/>
              <a:buAutoNum type="arabicPeriod"/>
            </a:pPr>
            <a:r>
              <a:rPr lang="en-US" sz="1600" dirty="0">
                <a:latin typeface="+mj-lt"/>
              </a:rPr>
              <a:t>The saliency map uses the absolute value of gradients. So Jane is not able to run gradient ascending without knowing the sign of the gradients.</a:t>
            </a:r>
          </a:p>
          <a:p>
            <a:pPr lvl="0" algn="l" rtl="0">
              <a:lnSpc>
                <a:spcPct val="150000"/>
              </a:lnSpc>
              <a:spcBef>
                <a:spcPts val="0"/>
              </a:spcBef>
              <a:spcAft>
                <a:spcPts val="0"/>
              </a:spcAft>
              <a:buSzPts val="1800"/>
              <a:buAutoNum type="arabicPeriod"/>
            </a:pPr>
            <a:r>
              <a:rPr lang="en-US" sz="1600" dirty="0">
                <a:latin typeface="+mj-lt"/>
              </a:rPr>
              <a:t>The saliency map is the maximum value across absolute gradients over input channels only but Jane need to maximize the </a:t>
            </a:r>
            <a:r>
              <a:rPr lang="en-US" sz="1600" dirty="0" err="1">
                <a:latin typeface="+mj-lt"/>
              </a:rPr>
              <a:t>the</a:t>
            </a:r>
            <a:r>
              <a:rPr lang="en-US" sz="1600" dirty="0">
                <a:latin typeface="+mj-lt"/>
              </a:rPr>
              <a:t> loss over the entire image.</a:t>
            </a:r>
          </a:p>
        </p:txBody>
      </p:sp>
    </p:spTree>
    <p:extLst>
      <p:ext uri="{BB962C8B-B14F-4D97-AF65-F5344CB8AC3E}">
        <p14:creationId xmlns:p14="http://schemas.microsoft.com/office/powerpoint/2010/main" val="4059922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311700" y="445025"/>
            <a:ext cx="8520600" cy="8324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Question: Class Visualization – Regularization </a:t>
            </a:r>
            <a:br>
              <a:rPr lang="en-US" dirty="0"/>
            </a:br>
            <a:r>
              <a:rPr kumimoji="0" lang="en-US" sz="1800" b="1" i="0" u="none" strike="noStrike" kern="0" cap="none" spc="0" normalizeH="0" baseline="0" noProof="0" dirty="0">
                <a:ln>
                  <a:noFill/>
                </a:ln>
                <a:solidFill>
                  <a:srgbClr val="FF0000"/>
                </a:solidFill>
                <a:effectLst/>
                <a:uLnTx/>
                <a:uFillTx/>
                <a:latin typeface="Arial"/>
                <a:cs typeface="Arial"/>
                <a:sym typeface="Arial"/>
              </a:rPr>
              <a:t>DO NOT TAG</a:t>
            </a:r>
            <a:endParaRPr lang="en-US" dirty="0"/>
          </a:p>
        </p:txBody>
      </p:sp>
      <p:sp>
        <p:nvSpPr>
          <p:cNvPr id="126" name="Google Shape;126;p25"/>
          <p:cNvSpPr txBox="1">
            <a:spLocks noGrp="1"/>
          </p:cNvSpPr>
          <p:nvPr>
            <p:ph type="body" idx="1"/>
          </p:nvPr>
        </p:nvSpPr>
        <p:spPr>
          <a:xfrm>
            <a:off x="257911" y="1374351"/>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sz="1600" dirty="0">
                <a:latin typeface="+mj-lt"/>
              </a:rPr>
              <a:t>When generating an image that the network will recognize as the target class, the quality of the generated image is improved by regularization. In your work, you applied L2-regularization and blurring for this purpose. What is the effect of these on the optimization process (that is, what is it that these techniques  are discouraging)?</a:t>
            </a:r>
          </a:p>
          <a:p>
            <a:pPr marL="114300" lvl="0" indent="0" algn="l" rtl="0">
              <a:spcBef>
                <a:spcPts val="0"/>
              </a:spcBef>
              <a:spcAft>
                <a:spcPts val="0"/>
              </a:spcAft>
              <a:buSzPts val="1800"/>
              <a:buNone/>
            </a:pPr>
            <a:endParaRPr lang="en-US" sz="1600" u="sng" dirty="0">
              <a:latin typeface="+mj-lt"/>
            </a:endParaRPr>
          </a:p>
          <a:p>
            <a:pPr marL="114300" indent="0">
              <a:buNone/>
            </a:pPr>
            <a:r>
              <a:rPr lang="en" sz="1600" dirty="0"/>
              <a:t>Please answer on the next slide.</a:t>
            </a:r>
          </a:p>
          <a:p>
            <a:pPr marL="114300" lvl="0" indent="0" algn="l" rtl="0">
              <a:spcBef>
                <a:spcPts val="0"/>
              </a:spcBef>
              <a:spcAft>
                <a:spcPts val="0"/>
              </a:spcAft>
              <a:buSzPts val="1800"/>
              <a:buNone/>
            </a:pPr>
            <a:endParaRPr lang="en-US" sz="1600" u="sng" dirty="0">
              <a:latin typeface="+mj-lt"/>
            </a:endParaRPr>
          </a:p>
        </p:txBody>
      </p:sp>
    </p:spTree>
    <p:extLst>
      <p:ext uri="{BB962C8B-B14F-4D97-AF65-F5344CB8AC3E}">
        <p14:creationId xmlns:p14="http://schemas.microsoft.com/office/powerpoint/2010/main" val="351938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9" name="Google Shape;60;p14">
            <a:extLst>
              <a:ext uri="{FF2B5EF4-FFF2-40B4-BE49-F238E27FC236}">
                <a16:creationId xmlns:a16="http://schemas.microsoft.com/office/drawing/2014/main" id="{87659356-B639-C148-B611-D0C81A3A77C7}"/>
              </a:ext>
            </a:extLst>
          </p:cNvPr>
          <p:cNvSpPr txBox="1"/>
          <p:nvPr/>
        </p:nvSpPr>
        <p:spPr>
          <a:xfrm>
            <a:off x="636449" y="1909349"/>
            <a:ext cx="7871102" cy="1292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4800"/>
            </a:lvl1pPr>
          </a:lstStyle>
          <a:p>
            <a:pPr algn="ctr"/>
            <a:r>
              <a:rPr lang="en-US" dirty="0"/>
              <a:t>Visualization</a:t>
            </a:r>
          </a:p>
          <a:p>
            <a:pPr algn="ctr"/>
            <a:r>
              <a:rPr lang="en-US" sz="2400" b="1" dirty="0">
                <a:solidFill>
                  <a:srgbClr val="FF0000"/>
                </a:solidFill>
              </a:rPr>
              <a:t>DO NOT TAG</a:t>
            </a:r>
            <a:endParaRPr sz="2400" b="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311700" y="445025"/>
            <a:ext cx="8520600" cy="6845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Answer for Class Visualization – Regularization </a:t>
            </a:r>
          </a:p>
        </p:txBody>
      </p:sp>
      <p:sp>
        <p:nvSpPr>
          <p:cNvPr id="126" name="Google Shape;126;p25"/>
          <p:cNvSpPr txBox="1">
            <a:spLocks noGrp="1"/>
          </p:cNvSpPr>
          <p:nvPr>
            <p:ph type="body" idx="1"/>
          </p:nvPr>
        </p:nvSpPr>
        <p:spPr>
          <a:xfrm>
            <a:off x="311700" y="12820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sz="1600" u="sng" dirty="0">
                <a:latin typeface="+mj-lt"/>
              </a:rPr>
              <a:t>Answer</a:t>
            </a:r>
          </a:p>
          <a:p>
            <a:pPr marL="114300" lvl="0" indent="0" algn="l" rtl="0">
              <a:spcBef>
                <a:spcPts val="0"/>
              </a:spcBef>
              <a:spcAft>
                <a:spcPts val="0"/>
              </a:spcAft>
              <a:buSzPts val="1800"/>
              <a:buNone/>
            </a:pPr>
            <a:r>
              <a:rPr lang="en-US" sz="1600" dirty="0">
                <a:latin typeface="+mj-lt"/>
              </a:rPr>
              <a:t>The techniques are discouraging extreme values and big variance for the images, making the image smoother.</a:t>
            </a:r>
            <a:endParaRPr lang="en" sz="1600" dirty="0"/>
          </a:p>
          <a:p>
            <a:pPr marL="114300" lvl="0" indent="0" algn="l" rtl="0">
              <a:spcBef>
                <a:spcPts val="0"/>
              </a:spcBef>
              <a:spcAft>
                <a:spcPts val="0"/>
              </a:spcAft>
              <a:buSzPts val="1800"/>
              <a:buNone/>
            </a:pPr>
            <a:endParaRPr lang="en-US" sz="1600" u="sng" dirty="0">
              <a:latin typeface="+mj-lt"/>
            </a:endParaRPr>
          </a:p>
        </p:txBody>
      </p:sp>
    </p:spTree>
    <p:extLst>
      <p:ext uri="{BB962C8B-B14F-4D97-AF65-F5344CB8AC3E}">
        <p14:creationId xmlns:p14="http://schemas.microsoft.com/office/powerpoint/2010/main" val="509324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9" name="Google Shape;60;p14">
            <a:extLst>
              <a:ext uri="{FF2B5EF4-FFF2-40B4-BE49-F238E27FC236}">
                <a16:creationId xmlns:a16="http://schemas.microsoft.com/office/drawing/2014/main" id="{87659356-B639-C148-B611-D0C81A3A77C7}"/>
              </a:ext>
            </a:extLst>
          </p:cNvPr>
          <p:cNvSpPr txBox="1"/>
          <p:nvPr/>
        </p:nvSpPr>
        <p:spPr>
          <a:xfrm>
            <a:off x="636449" y="1909349"/>
            <a:ext cx="7871102" cy="1292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4800"/>
            </a:lvl1pPr>
          </a:lstStyle>
          <a:p>
            <a:pPr algn="ctr"/>
            <a:r>
              <a:rPr lang="en" dirty="0"/>
              <a:t>Style Transfer</a:t>
            </a:r>
            <a:endParaRPr lang="en-US" dirty="0"/>
          </a:p>
          <a:p>
            <a:pPr algn="ctr"/>
            <a:r>
              <a:rPr lang="en-US" sz="2400" b="1" dirty="0">
                <a:solidFill>
                  <a:srgbClr val="FF0000"/>
                </a:solidFill>
              </a:rPr>
              <a:t>DO NOT TAG</a:t>
            </a:r>
            <a:endParaRPr sz="2400" b="1" dirty="0">
              <a:solidFill>
                <a:srgbClr val="FF0000"/>
              </a:solidFill>
            </a:endParaRPr>
          </a:p>
        </p:txBody>
      </p:sp>
    </p:spTree>
    <p:extLst>
      <p:ext uri="{BB962C8B-B14F-4D97-AF65-F5344CB8AC3E}">
        <p14:creationId xmlns:p14="http://schemas.microsoft.com/office/powerpoint/2010/main" val="3695516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Composition VII + Tubingen</a:t>
            </a:r>
            <a:endParaRPr/>
          </a:p>
        </p:txBody>
      </p:sp>
      <p:sp>
        <p:nvSpPr>
          <p:cNvPr id="137" name="Google Shape;13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Include both original images and the transferred image</a:t>
            </a:r>
            <a:endParaRPr/>
          </a:p>
        </p:txBody>
      </p:sp>
      <p:pic>
        <p:nvPicPr>
          <p:cNvPr id="3" name="Picture 2" descr="A picture containing text, colorful&#10;&#10;Description automatically generated">
            <a:extLst>
              <a:ext uri="{FF2B5EF4-FFF2-40B4-BE49-F238E27FC236}">
                <a16:creationId xmlns:a16="http://schemas.microsoft.com/office/drawing/2014/main" id="{3F879523-44BF-44FA-AD61-8E430C582BCF}"/>
              </a:ext>
            </a:extLst>
          </p:cNvPr>
          <p:cNvPicPr>
            <a:picLocks noChangeAspect="1"/>
          </p:cNvPicPr>
          <p:nvPr/>
        </p:nvPicPr>
        <p:blipFill>
          <a:blip r:embed="rId3"/>
          <a:stretch>
            <a:fillRect/>
          </a:stretch>
        </p:blipFill>
        <p:spPr>
          <a:xfrm>
            <a:off x="311700" y="2079925"/>
            <a:ext cx="4709169" cy="191110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6D25C324-1BEA-48E1-88AC-B0E36AA2F3E6}"/>
              </a:ext>
            </a:extLst>
          </p:cNvPr>
          <p:cNvPicPr>
            <a:picLocks noChangeAspect="1"/>
          </p:cNvPicPr>
          <p:nvPr/>
        </p:nvPicPr>
        <p:blipFill>
          <a:blip r:embed="rId4"/>
          <a:stretch>
            <a:fillRect/>
          </a:stretch>
        </p:blipFill>
        <p:spPr>
          <a:xfrm>
            <a:off x="5369442" y="1941689"/>
            <a:ext cx="3318735" cy="252146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Scream + Tubingen</a:t>
            </a:r>
            <a:endParaRPr/>
          </a:p>
        </p:txBody>
      </p:sp>
      <p:sp>
        <p:nvSpPr>
          <p:cNvPr id="143" name="Google Shape;14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Include both original images and the transferred image</a:t>
            </a:r>
            <a:endParaRPr/>
          </a:p>
        </p:txBody>
      </p:sp>
      <p:pic>
        <p:nvPicPr>
          <p:cNvPr id="3" name="Picture 2" descr="A picture containing graphical user interface&#10;&#10;Description automatically generated">
            <a:extLst>
              <a:ext uri="{FF2B5EF4-FFF2-40B4-BE49-F238E27FC236}">
                <a16:creationId xmlns:a16="http://schemas.microsoft.com/office/drawing/2014/main" id="{F44E1E1D-72A2-4627-86B9-659A6198F9C3}"/>
              </a:ext>
            </a:extLst>
          </p:cNvPr>
          <p:cNvPicPr>
            <a:picLocks noChangeAspect="1"/>
          </p:cNvPicPr>
          <p:nvPr/>
        </p:nvPicPr>
        <p:blipFill>
          <a:blip r:embed="rId3"/>
          <a:stretch>
            <a:fillRect/>
          </a:stretch>
        </p:blipFill>
        <p:spPr>
          <a:xfrm>
            <a:off x="311700" y="1708381"/>
            <a:ext cx="4709169" cy="2990094"/>
          </a:xfrm>
          <a:prstGeom prst="rect">
            <a:avLst/>
          </a:prstGeom>
        </p:spPr>
      </p:pic>
      <p:pic>
        <p:nvPicPr>
          <p:cNvPr id="5" name="Picture 4" descr="A picture containing text, cat, indoor, orange&#10;&#10;Description automatically generated">
            <a:extLst>
              <a:ext uri="{FF2B5EF4-FFF2-40B4-BE49-F238E27FC236}">
                <a16:creationId xmlns:a16="http://schemas.microsoft.com/office/drawing/2014/main" id="{9F58D0FC-88EB-45C0-85A9-C56BAFB82B30}"/>
              </a:ext>
            </a:extLst>
          </p:cNvPr>
          <p:cNvPicPr>
            <a:picLocks noChangeAspect="1"/>
          </p:cNvPicPr>
          <p:nvPr/>
        </p:nvPicPr>
        <p:blipFill>
          <a:blip r:embed="rId4"/>
          <a:stretch>
            <a:fillRect/>
          </a:stretch>
        </p:blipFill>
        <p:spPr>
          <a:xfrm>
            <a:off x="5260943" y="1970314"/>
            <a:ext cx="3420214" cy="259856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Starry Night + Tubingen</a:t>
            </a:r>
            <a:endParaRPr/>
          </a:p>
        </p:txBody>
      </p:sp>
      <p:sp>
        <p:nvSpPr>
          <p:cNvPr id="149" name="Google Shape;149;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Include both original images and the transferred image</a:t>
            </a:r>
            <a:endParaRPr/>
          </a:p>
        </p:txBody>
      </p:sp>
      <p:pic>
        <p:nvPicPr>
          <p:cNvPr id="3" name="Picture 2" descr="A picture containing text&#10;&#10;Description automatically generated">
            <a:extLst>
              <a:ext uri="{FF2B5EF4-FFF2-40B4-BE49-F238E27FC236}">
                <a16:creationId xmlns:a16="http://schemas.microsoft.com/office/drawing/2014/main" id="{54AD78D7-2ABD-4EB7-956B-B86CA7CBE288}"/>
              </a:ext>
            </a:extLst>
          </p:cNvPr>
          <p:cNvPicPr>
            <a:picLocks noChangeAspect="1"/>
          </p:cNvPicPr>
          <p:nvPr/>
        </p:nvPicPr>
        <p:blipFill>
          <a:blip r:embed="rId3"/>
          <a:stretch>
            <a:fillRect/>
          </a:stretch>
        </p:blipFill>
        <p:spPr>
          <a:xfrm>
            <a:off x="311700" y="1988485"/>
            <a:ext cx="4709169" cy="200254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1CCECE59-ACF8-4EDD-8DB6-2002FAD7C7D8}"/>
              </a:ext>
            </a:extLst>
          </p:cNvPr>
          <p:cNvPicPr>
            <a:picLocks noChangeAspect="1"/>
          </p:cNvPicPr>
          <p:nvPr/>
        </p:nvPicPr>
        <p:blipFill>
          <a:blip r:embed="rId4"/>
          <a:stretch>
            <a:fillRect/>
          </a:stretch>
        </p:blipFill>
        <p:spPr>
          <a:xfrm>
            <a:off x="5183302" y="1850827"/>
            <a:ext cx="3648998" cy="277238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Style Transfer – Unleash Your Creativity</a:t>
            </a:r>
            <a:endParaRPr dirty="0"/>
          </a:p>
        </p:txBody>
      </p:sp>
      <p:sp>
        <p:nvSpPr>
          <p:cNvPr id="149" name="Google Shape;149;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dirty="0"/>
              <a:t>Include your two original images (content and style images)</a:t>
            </a:r>
            <a:endParaRPr dirty="0"/>
          </a:p>
        </p:txBody>
      </p:sp>
      <p:pic>
        <p:nvPicPr>
          <p:cNvPr id="9" name="Picture 8" descr="A picture containing text&#10;&#10;Description automatically generated">
            <a:extLst>
              <a:ext uri="{FF2B5EF4-FFF2-40B4-BE49-F238E27FC236}">
                <a16:creationId xmlns:a16="http://schemas.microsoft.com/office/drawing/2014/main" id="{0C119746-6DF7-4230-A74D-EC62FD8B90CD}"/>
              </a:ext>
            </a:extLst>
          </p:cNvPr>
          <p:cNvPicPr>
            <a:picLocks noChangeAspect="1"/>
          </p:cNvPicPr>
          <p:nvPr/>
        </p:nvPicPr>
        <p:blipFill>
          <a:blip r:embed="rId3"/>
          <a:stretch>
            <a:fillRect/>
          </a:stretch>
        </p:blipFill>
        <p:spPr>
          <a:xfrm>
            <a:off x="1257859" y="1746516"/>
            <a:ext cx="6371584" cy="2709470"/>
          </a:xfrm>
          <a:prstGeom prst="rect">
            <a:avLst/>
          </a:prstGeom>
        </p:spPr>
      </p:pic>
    </p:spTree>
    <p:extLst>
      <p:ext uri="{BB962C8B-B14F-4D97-AF65-F5344CB8AC3E}">
        <p14:creationId xmlns:p14="http://schemas.microsoft.com/office/powerpoint/2010/main" val="1897575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Style Transfer – Unleash Your Creativity</a:t>
            </a:r>
            <a:endParaRPr dirty="0"/>
          </a:p>
        </p:txBody>
      </p:sp>
      <p:sp>
        <p:nvSpPr>
          <p:cNvPr id="149" name="Google Shape;149;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dirty="0"/>
              <a:t>Include </a:t>
            </a:r>
            <a:r>
              <a:rPr lang="en"/>
              <a:t>your final stylized image</a:t>
            </a:r>
            <a:endParaRPr dirty="0"/>
          </a:p>
        </p:txBody>
      </p:sp>
      <p:pic>
        <p:nvPicPr>
          <p:cNvPr id="4" name="Picture 3" descr="A picture containing text, painting&#10;&#10;Description automatically generated">
            <a:extLst>
              <a:ext uri="{FF2B5EF4-FFF2-40B4-BE49-F238E27FC236}">
                <a16:creationId xmlns:a16="http://schemas.microsoft.com/office/drawing/2014/main" id="{666C47C3-DB67-44EA-84DF-EB3E5E9E1B1C}"/>
              </a:ext>
            </a:extLst>
          </p:cNvPr>
          <p:cNvPicPr>
            <a:picLocks noChangeAspect="1"/>
          </p:cNvPicPr>
          <p:nvPr/>
        </p:nvPicPr>
        <p:blipFill>
          <a:blip r:embed="rId3"/>
          <a:stretch>
            <a:fillRect/>
          </a:stretch>
        </p:blipFill>
        <p:spPr>
          <a:xfrm>
            <a:off x="2383903" y="1890335"/>
            <a:ext cx="3712418" cy="2378831"/>
          </a:xfrm>
          <a:prstGeom prst="rect">
            <a:avLst/>
          </a:prstGeom>
        </p:spPr>
      </p:pic>
    </p:spTree>
    <p:extLst>
      <p:ext uri="{BB962C8B-B14F-4D97-AF65-F5344CB8AC3E}">
        <p14:creationId xmlns:p14="http://schemas.microsoft.com/office/powerpoint/2010/main" val="1375781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Implementation Question 1 </a:t>
            </a:r>
            <a:br>
              <a:rPr lang="en-US" dirty="0"/>
            </a:br>
            <a:r>
              <a:rPr lang="en-US" sz="1800" b="1" dirty="0">
                <a:solidFill>
                  <a:srgbClr val="FF0000"/>
                </a:solidFill>
              </a:rPr>
              <a:t>DO NOT TAG</a:t>
            </a:r>
            <a:br>
              <a:rPr lang="en-US" dirty="0"/>
            </a:br>
            <a:endParaRPr lang="en-US" dirty="0"/>
          </a:p>
        </p:txBody>
      </p:sp>
      <p:sp>
        <p:nvSpPr>
          <p:cNvPr id="108" name="Google Shape;108;p22"/>
          <p:cNvSpPr txBox="1">
            <a:spLocks noGrp="1"/>
          </p:cNvSpPr>
          <p:nvPr>
            <p:ph type="body" idx="1"/>
          </p:nvPr>
        </p:nvSpPr>
        <p:spPr>
          <a:xfrm>
            <a:off x="311700" y="12820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sz="1600" dirty="0"/>
              <a:t>In your coding homework, you were given the following hint:</a:t>
            </a:r>
          </a:p>
          <a:p>
            <a:pPr marL="114300" indent="0">
              <a:buNone/>
            </a:pPr>
            <a:r>
              <a:rPr lang="en" sz="1600" dirty="0"/>
              <a:t>“</a:t>
            </a:r>
            <a:r>
              <a:rPr lang="en-US" sz="1600" dirty="0"/>
              <a:t>There are two approaches to performing backprop using the </a:t>
            </a:r>
            <a:r>
              <a:rPr lang="en-US" sz="1600" dirty="0" err="1"/>
              <a:t>PyTorch</a:t>
            </a:r>
            <a:r>
              <a:rPr lang="en-US" sz="1600" dirty="0"/>
              <a:t> command </a:t>
            </a:r>
            <a:r>
              <a:rPr lang="en-US" sz="1600" dirty="0" err="1"/>
              <a:t>tensor.backward</a:t>
            </a:r>
            <a:r>
              <a:rPr lang="en-US" sz="1600" dirty="0"/>
              <a:t>()… Alternatively, one can take the sum of all the elements of the tensor and do a single backprop with the resulting scalar. This second approach is simpler and preferable as it lends itself vectorization.” </a:t>
            </a:r>
          </a:p>
          <a:p>
            <a:pPr marL="114300" lvl="0" indent="0" algn="l" rtl="0">
              <a:spcBef>
                <a:spcPts val="0"/>
              </a:spcBef>
              <a:spcAft>
                <a:spcPts val="0"/>
              </a:spcAft>
              <a:buSzPts val="1800"/>
              <a:buNone/>
            </a:pPr>
            <a:r>
              <a:rPr lang="en" sz="1600" dirty="0"/>
              <a:t> </a:t>
            </a:r>
          </a:p>
          <a:p>
            <a:pPr marL="114300" lvl="0" indent="0" algn="l" rtl="0">
              <a:spcBef>
                <a:spcPts val="0"/>
              </a:spcBef>
              <a:spcAft>
                <a:spcPts val="0"/>
              </a:spcAft>
              <a:buSzPts val="1800"/>
              <a:buNone/>
            </a:pPr>
            <a:r>
              <a:rPr lang="en" sz="1600" dirty="0"/>
              <a:t>Question: Referring to the coding task completed by you, why is the suggested alternative approach mathematically sound? Please provide a brief but succinct answer on the next slide.</a:t>
            </a:r>
          </a:p>
        </p:txBody>
      </p:sp>
    </p:spTree>
    <p:extLst>
      <p:ext uri="{BB962C8B-B14F-4D97-AF65-F5344CB8AC3E}">
        <p14:creationId xmlns:p14="http://schemas.microsoft.com/office/powerpoint/2010/main" val="3642733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Answer for Implementation Question 1 </a:t>
            </a:r>
            <a:br>
              <a:rPr lang="en-US" dirty="0"/>
            </a:br>
            <a:br>
              <a:rPr lang="en-US" dirty="0"/>
            </a:br>
            <a:endParaRPr lang="en-US" dirty="0"/>
          </a:p>
        </p:txBody>
      </p:sp>
      <p:sp>
        <p:nvSpPr>
          <p:cNvPr id="108" name="Google Shape;108;p22"/>
          <p:cNvSpPr txBox="1">
            <a:spLocks noGrp="1"/>
          </p:cNvSpPr>
          <p:nvPr>
            <p:ph type="body" idx="1"/>
          </p:nvPr>
        </p:nvSpPr>
        <p:spPr>
          <a:xfrm>
            <a:off x="311700" y="1282075"/>
            <a:ext cx="8520600" cy="3416400"/>
          </a:xfrm>
          <a:prstGeom prst="rect">
            <a:avLst/>
          </a:prstGeom>
        </p:spPr>
        <p:txBody>
          <a:bodyPr spcFirstLastPara="1" wrap="square" lIns="91425" tIns="91425" rIns="91425" bIns="91425" anchor="t" anchorCtr="0">
            <a:noAutofit/>
          </a:bodyPr>
          <a:lstStyle/>
          <a:p>
            <a:pPr marL="114300" indent="0">
              <a:buNone/>
            </a:pPr>
            <a:r>
              <a:rPr lang="en" sz="1600" u="sng" dirty="0"/>
              <a:t>Answer:</a:t>
            </a:r>
          </a:p>
          <a:p>
            <a:pPr marL="114300" indent="0">
              <a:buNone/>
            </a:pPr>
            <a:endParaRPr lang="en" sz="1600" u="sng" dirty="0"/>
          </a:p>
          <a:p>
            <a:pPr marL="114300" indent="0">
              <a:buNone/>
            </a:pPr>
            <a:r>
              <a:rPr lang="en-US" sz="1600" dirty="0"/>
              <a:t>What backwards() gives is d(loss)/d(parameter) and I expect a single gradient value per parameter/variable. Had the loss function been a vector function, I would have ended up with multiple gradients per parameter/variable. The sum of the gradients is the gradient of the sum.</a:t>
            </a:r>
            <a:endParaRPr lang="en" sz="1600" dirty="0"/>
          </a:p>
        </p:txBody>
      </p:sp>
    </p:spTree>
    <p:extLst>
      <p:ext uri="{BB962C8B-B14F-4D97-AF65-F5344CB8AC3E}">
        <p14:creationId xmlns:p14="http://schemas.microsoft.com/office/powerpoint/2010/main" val="1324290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Implementation Question 2 </a:t>
            </a:r>
            <a:br>
              <a:rPr lang="en-US" dirty="0"/>
            </a:br>
            <a:r>
              <a:rPr lang="en-US" sz="1800" b="1" dirty="0">
                <a:solidFill>
                  <a:srgbClr val="FF0000"/>
                </a:solidFill>
              </a:rPr>
              <a:t>DO NOT TAG</a:t>
            </a:r>
            <a:br>
              <a:rPr lang="en-US" dirty="0"/>
            </a:br>
            <a:endParaRPr lang="en-US" dirty="0"/>
          </a:p>
        </p:txBody>
      </p:sp>
      <p:sp>
        <p:nvSpPr>
          <p:cNvPr id="108" name="Google Shape;108;p22"/>
          <p:cNvSpPr txBox="1">
            <a:spLocks noGrp="1"/>
          </p:cNvSpPr>
          <p:nvPr>
            <p:ph type="body" idx="1"/>
          </p:nvPr>
        </p:nvSpPr>
        <p:spPr>
          <a:xfrm>
            <a:off x="311700" y="1282075"/>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sz="1600" dirty="0"/>
              <a:t>In your network visualization tasks, you need to compute gradients for which one of  the following three quantities:</a:t>
            </a:r>
          </a:p>
          <a:p>
            <a:pPr lvl="0" algn="l" rtl="0">
              <a:spcBef>
                <a:spcPts val="0"/>
              </a:spcBef>
              <a:spcAft>
                <a:spcPts val="0"/>
              </a:spcAft>
              <a:buSzPts val="1800"/>
              <a:buAutoNum type="alphaUcPeriod"/>
            </a:pPr>
            <a:r>
              <a:rPr lang="en" sz="1600" dirty="0"/>
              <a:t>Cross entropy loss</a:t>
            </a:r>
          </a:p>
          <a:p>
            <a:pPr lvl="0" algn="l" rtl="0">
              <a:spcBef>
                <a:spcPts val="0"/>
              </a:spcBef>
              <a:spcAft>
                <a:spcPts val="0"/>
              </a:spcAft>
              <a:buSzPts val="1800"/>
              <a:buAutoNum type="alphaUcPeriod"/>
            </a:pPr>
            <a:r>
              <a:rPr lang="en" sz="1600" dirty="0"/>
              <a:t>Unnormalized score corresponding to the correct class</a:t>
            </a:r>
          </a:p>
          <a:p>
            <a:pPr lvl="0" algn="l" rtl="0">
              <a:spcBef>
                <a:spcPts val="0"/>
              </a:spcBef>
              <a:spcAft>
                <a:spcPts val="0"/>
              </a:spcAft>
              <a:buSzPts val="1800"/>
              <a:buAutoNum type="alphaUcPeriod"/>
            </a:pPr>
            <a:r>
              <a:rPr lang="en" sz="1600" dirty="0"/>
              <a:t>Class probabilities</a:t>
            </a:r>
          </a:p>
          <a:p>
            <a:pPr marL="114300" lvl="0" indent="0" algn="l" rtl="0">
              <a:lnSpc>
                <a:spcPct val="150000"/>
              </a:lnSpc>
              <a:spcBef>
                <a:spcPts val="0"/>
              </a:spcBef>
              <a:spcAft>
                <a:spcPts val="0"/>
              </a:spcAft>
              <a:buSzPts val="1800"/>
              <a:buNone/>
            </a:pPr>
            <a:r>
              <a:rPr lang="en" sz="1600" dirty="0"/>
              <a:t>Please answer on the next slide.</a:t>
            </a:r>
          </a:p>
          <a:p>
            <a:pPr marL="114300" lvl="0" indent="0" algn="l" rtl="0">
              <a:spcBef>
                <a:spcPts val="0"/>
              </a:spcBef>
              <a:spcAft>
                <a:spcPts val="0"/>
              </a:spcAft>
              <a:buSzPts val="1800"/>
              <a:buNone/>
            </a:pPr>
            <a:r>
              <a:rPr lang="en" sz="1600" dirty="0"/>
              <a:t>Now briefly justify why the other two options are not optimal.</a:t>
            </a:r>
          </a:p>
        </p:txBody>
      </p:sp>
    </p:spTree>
    <p:extLst>
      <p:ext uri="{BB962C8B-B14F-4D97-AF65-F5344CB8AC3E}">
        <p14:creationId xmlns:p14="http://schemas.microsoft.com/office/powerpoint/2010/main" val="3771515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Answer for Implementation Question 2 </a:t>
            </a:r>
            <a:br>
              <a:rPr lang="en-US" dirty="0"/>
            </a:br>
            <a:br>
              <a:rPr lang="en-US" dirty="0"/>
            </a:br>
            <a:endParaRPr lang="en-US" dirty="0"/>
          </a:p>
        </p:txBody>
      </p:sp>
      <p:sp>
        <p:nvSpPr>
          <p:cNvPr id="108" name="Google Shape;108;p22"/>
          <p:cNvSpPr txBox="1">
            <a:spLocks noGrp="1"/>
          </p:cNvSpPr>
          <p:nvPr>
            <p:ph type="body" idx="1"/>
          </p:nvPr>
        </p:nvSpPr>
        <p:spPr>
          <a:xfrm>
            <a:off x="311700" y="1282075"/>
            <a:ext cx="8520600" cy="3416400"/>
          </a:xfrm>
          <a:prstGeom prst="rect">
            <a:avLst/>
          </a:prstGeom>
        </p:spPr>
        <p:txBody>
          <a:bodyPr spcFirstLastPara="1" wrap="square" lIns="91425" tIns="91425" rIns="91425" bIns="91425" anchor="t" anchorCtr="0">
            <a:noAutofit/>
          </a:bodyPr>
          <a:lstStyle/>
          <a:p>
            <a:pPr marL="114300" indent="0">
              <a:buNone/>
            </a:pPr>
            <a:r>
              <a:rPr lang="en" sz="1600" u="sng" dirty="0"/>
              <a:t>Answer (A, B or C): </a:t>
            </a:r>
            <a:r>
              <a:rPr lang="en" sz="1600" dirty="0"/>
              <a:t>B</a:t>
            </a:r>
          </a:p>
          <a:p>
            <a:pPr marL="114300" indent="0">
              <a:buNone/>
            </a:pPr>
            <a:endParaRPr lang="en" sz="1600" u="sng" dirty="0"/>
          </a:p>
          <a:p>
            <a:pPr marL="114300" lvl="0" indent="0" algn="l" rtl="0">
              <a:spcBef>
                <a:spcPts val="0"/>
              </a:spcBef>
              <a:spcAft>
                <a:spcPts val="0"/>
              </a:spcAft>
              <a:buSzPts val="1800"/>
              <a:buNone/>
            </a:pPr>
            <a:r>
              <a:rPr lang="en" sz="1600" dirty="0"/>
              <a:t>Now briefly justify why the other two options are not optimal for tasks on hand.</a:t>
            </a:r>
          </a:p>
          <a:p>
            <a:pPr marL="114300" lvl="0" indent="0" algn="l" rtl="0">
              <a:spcBef>
                <a:spcPts val="0"/>
              </a:spcBef>
              <a:spcAft>
                <a:spcPts val="0"/>
              </a:spcAft>
              <a:buSzPts val="1800"/>
              <a:buNone/>
            </a:pPr>
            <a:endParaRPr lang="en" sz="1600" dirty="0"/>
          </a:p>
          <a:p>
            <a:pPr marL="114300" lvl="0" indent="0" algn="l" rtl="0">
              <a:spcBef>
                <a:spcPts val="0"/>
              </a:spcBef>
              <a:spcAft>
                <a:spcPts val="0"/>
              </a:spcAft>
              <a:buSzPts val="1800"/>
              <a:buNone/>
            </a:pPr>
            <a:r>
              <a:rPr lang="en-US" sz="1600" dirty="0"/>
              <a:t>The </a:t>
            </a:r>
            <a:r>
              <a:rPr lang="en-US" sz="1600" dirty="0" err="1"/>
              <a:t>maximisation</a:t>
            </a:r>
            <a:r>
              <a:rPr lang="en-US" sz="1600" dirty="0"/>
              <a:t> of the class posterior can be achieved by </a:t>
            </a:r>
            <a:r>
              <a:rPr lang="en-US" sz="1600" dirty="0" err="1"/>
              <a:t>minimising</a:t>
            </a:r>
            <a:r>
              <a:rPr lang="en-US" sz="1600" dirty="0"/>
              <a:t> the scores of other classes. Therefore, we </a:t>
            </a:r>
            <a:r>
              <a:rPr lang="en-US" sz="1600" dirty="0" err="1"/>
              <a:t>optimise</a:t>
            </a:r>
            <a:r>
              <a:rPr lang="en-US" sz="1600" dirty="0"/>
              <a:t> unnormalized class scores to ensure that the </a:t>
            </a:r>
            <a:r>
              <a:rPr lang="en-US" sz="1600" dirty="0" err="1"/>
              <a:t>optimisation</a:t>
            </a:r>
            <a:r>
              <a:rPr lang="en-US" sz="1600" dirty="0"/>
              <a:t> concentrates only on the certain </a:t>
            </a:r>
            <a:r>
              <a:rPr lang="en-US" sz="1600" dirty="0" err="1"/>
              <a:t>clas</a:t>
            </a:r>
            <a:r>
              <a:rPr lang="en-US" sz="1600" dirty="0"/>
              <a:t>.</a:t>
            </a:r>
            <a:endParaRPr lang="en" sz="1600" dirty="0"/>
          </a:p>
        </p:txBody>
      </p:sp>
    </p:spTree>
    <p:extLst>
      <p:ext uri="{BB962C8B-B14F-4D97-AF65-F5344CB8AC3E}">
        <p14:creationId xmlns:p14="http://schemas.microsoft.com/office/powerpoint/2010/main" val="1220826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Saliency Map</a:t>
            </a:r>
            <a:endParaRPr/>
          </a:p>
        </p:txBody>
      </p:sp>
      <p:sp>
        <p:nvSpPr>
          <p:cNvPr id="66" name="Google Shape;6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Include your saliency map here</a:t>
            </a:r>
            <a:endParaRPr/>
          </a:p>
        </p:txBody>
      </p:sp>
      <p:pic>
        <p:nvPicPr>
          <p:cNvPr id="3" name="Picture 2" descr="A picture containing text, different, same&#10;&#10;Description automatically generated">
            <a:extLst>
              <a:ext uri="{FF2B5EF4-FFF2-40B4-BE49-F238E27FC236}">
                <a16:creationId xmlns:a16="http://schemas.microsoft.com/office/drawing/2014/main" id="{0BD38EAE-25C2-41E2-A04D-F96B1634B6EE}"/>
              </a:ext>
            </a:extLst>
          </p:cNvPr>
          <p:cNvPicPr>
            <a:picLocks noChangeAspect="1"/>
          </p:cNvPicPr>
          <p:nvPr/>
        </p:nvPicPr>
        <p:blipFill>
          <a:blip r:embed="rId3"/>
          <a:stretch>
            <a:fillRect/>
          </a:stretch>
        </p:blipFill>
        <p:spPr>
          <a:xfrm>
            <a:off x="1106311" y="1790092"/>
            <a:ext cx="7100711" cy="29083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Saliency Map</a:t>
            </a:r>
            <a:endParaRPr/>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Include your saliency map from Captum here</a:t>
            </a:r>
            <a:endParaRPr/>
          </a:p>
        </p:txBody>
      </p:sp>
      <p:pic>
        <p:nvPicPr>
          <p:cNvPr id="3" name="Picture 2" descr="Graphical user interface, website&#10;&#10;Description automatically generated">
            <a:extLst>
              <a:ext uri="{FF2B5EF4-FFF2-40B4-BE49-F238E27FC236}">
                <a16:creationId xmlns:a16="http://schemas.microsoft.com/office/drawing/2014/main" id="{E0E93883-E6E0-486C-8D49-084F5B92A17E}"/>
              </a:ext>
            </a:extLst>
          </p:cNvPr>
          <p:cNvPicPr>
            <a:picLocks noChangeAspect="1"/>
          </p:cNvPicPr>
          <p:nvPr/>
        </p:nvPicPr>
        <p:blipFill>
          <a:blip r:embed="rId3"/>
          <a:stretch>
            <a:fillRect/>
          </a:stretch>
        </p:blipFill>
        <p:spPr>
          <a:xfrm>
            <a:off x="1821433" y="1546477"/>
            <a:ext cx="5386725" cy="34996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GradCam</a:t>
            </a:r>
            <a:endParaRPr/>
          </a:p>
        </p:txBody>
      </p:sp>
      <p:sp>
        <p:nvSpPr>
          <p:cNvPr id="78" name="Google Shape;78;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Include your visualization of Guided Backprop here</a:t>
            </a:r>
            <a:endParaRPr/>
          </a:p>
        </p:txBody>
      </p:sp>
      <p:pic>
        <p:nvPicPr>
          <p:cNvPr id="5" name="Picture 4" descr="A picture containing text, different, same&#10;&#10;Description automatically generated">
            <a:extLst>
              <a:ext uri="{FF2B5EF4-FFF2-40B4-BE49-F238E27FC236}">
                <a16:creationId xmlns:a16="http://schemas.microsoft.com/office/drawing/2014/main" id="{C4FFFEB4-CFD4-460D-997E-2FB703C320EC}"/>
              </a:ext>
            </a:extLst>
          </p:cNvPr>
          <p:cNvPicPr>
            <a:picLocks noChangeAspect="1"/>
          </p:cNvPicPr>
          <p:nvPr/>
        </p:nvPicPr>
        <p:blipFill>
          <a:blip r:embed="rId3"/>
          <a:stretch>
            <a:fillRect/>
          </a:stretch>
        </p:blipFill>
        <p:spPr>
          <a:xfrm>
            <a:off x="402554" y="1984916"/>
            <a:ext cx="8338892" cy="175151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945</Words>
  <Application>Microsoft Office PowerPoint</Application>
  <PresentationFormat>On-screen Show (16:9)</PresentationFormat>
  <Paragraphs>78</Paragraphs>
  <Slides>26</Slides>
  <Notes>26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26</vt:i4>
      </vt:variant>
    </vt:vector>
  </HeadingPairs>
  <TitlesOfParts>
    <vt:vector size="28" baseType="lpstr">
      <vt:lpstr>Arial</vt:lpstr>
      <vt:lpstr>Simple Light</vt:lpstr>
      <vt:lpstr>Assignment 3 Writeup DO NOT TAG</vt:lpstr>
      <vt:lpstr>PowerPoint Presentation</vt:lpstr>
      <vt:lpstr>Implementation Question 1  DO NOT TAG </vt:lpstr>
      <vt:lpstr>Answer for Implementation Question 1   </vt:lpstr>
      <vt:lpstr>Implementation Question 2  DO NOT TAG </vt:lpstr>
      <vt:lpstr>Answer for Implementation Question 2   </vt:lpstr>
      <vt:lpstr>Saliency Map</vt:lpstr>
      <vt:lpstr>Saliency Map</vt:lpstr>
      <vt:lpstr>GradCam</vt:lpstr>
      <vt:lpstr>GradCam</vt:lpstr>
      <vt:lpstr>GradCam</vt:lpstr>
      <vt:lpstr>GradCam</vt:lpstr>
      <vt:lpstr>GradCam</vt:lpstr>
      <vt:lpstr>What do saliency map and Gradcam tell you? How are they different? Is one better than the other?</vt:lpstr>
      <vt:lpstr>Fooling Image</vt:lpstr>
      <vt:lpstr>Fooling Image</vt:lpstr>
      <vt:lpstr>Class Visualization</vt:lpstr>
      <vt:lpstr>Question: Class Visualization – Use saliency?</vt:lpstr>
      <vt:lpstr>Question: Class Visualization – Regularization  DO NOT TAG</vt:lpstr>
      <vt:lpstr>Answer for Class Visualization – Regularization </vt:lpstr>
      <vt:lpstr>PowerPoint Presentation</vt:lpstr>
      <vt:lpstr>Composition VII + Tubingen</vt:lpstr>
      <vt:lpstr>Scream + Tubingen</vt:lpstr>
      <vt:lpstr>Starry Night + Tubingen</vt:lpstr>
      <vt:lpstr>Style Transfer – Unleash Your Creativity</vt:lpstr>
      <vt:lpstr>Style Transfer – Unleash Your Creativity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3 Writeup DO NOT TAG</dc:title>
  <cp:lastModifiedBy>Chen Ken</cp:lastModifiedBy>
  <cp:revision>39</cp:revision>
  <dcterms:modified xsi:type="dcterms:W3CDTF">2022-03-13T05:30:28Z</dcterms:modified>
</cp:coreProperties>
</file>